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98" r:id="rId4"/>
    <p:sldId id="299" r:id="rId5"/>
    <p:sldId id="296" r:id="rId6"/>
    <p:sldId id="305" r:id="rId7"/>
    <p:sldId id="301" r:id="rId8"/>
    <p:sldId id="300" r:id="rId9"/>
    <p:sldId id="303" r:id="rId10"/>
    <p:sldId id="302" r:id="rId11"/>
    <p:sldId id="304" r:id="rId12"/>
    <p:sldId id="308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2" autoAdjust="0"/>
  </p:normalViewPr>
  <p:slideViewPr>
    <p:cSldViewPr>
      <p:cViewPr>
        <p:scale>
          <a:sx n="60" d="100"/>
          <a:sy n="60" d="100"/>
        </p:scale>
        <p:origin x="187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8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AEEF0-5F32-4327-9869-6A4DD34E90D7}" type="datetimeFigureOut">
              <a:rPr lang="en-NZ" smtClean="0"/>
              <a:t>17/05/2022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64111-8612-44E4-AA4F-0808E1FE7C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59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?</a:t>
            </a:r>
            <a:r>
              <a:rPr lang="en-NZ" baseline="0" dirty="0" smtClean="0"/>
              <a:t>  Kathryn to open?  I am happy to if need be</a:t>
            </a:r>
          </a:p>
          <a:p>
            <a:r>
              <a:rPr lang="en-NZ" baseline="0" dirty="0" smtClean="0"/>
              <a:t>Introduce the team and their roles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111-8612-44E4-AA4F-0808E1FE7C98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30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64111-8612-44E4-AA4F-0808E1FE7C98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771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PES – discuss</a:t>
            </a:r>
            <a:r>
              <a:rPr lang="en-NZ" baseline="0" dirty="0" smtClean="0"/>
              <a:t> basis and process for run allocation</a:t>
            </a:r>
          </a:p>
          <a:p>
            <a:r>
              <a:rPr lang="en-NZ" baseline="0" dirty="0" smtClean="0"/>
              <a:t>1 – seeking run preferences</a:t>
            </a:r>
          </a:p>
          <a:p>
            <a:r>
              <a:rPr lang="en-NZ" baseline="0" dirty="0" smtClean="0"/>
              <a:t>2-  allocation</a:t>
            </a:r>
          </a:p>
          <a:p>
            <a:r>
              <a:rPr lang="en-NZ" baseline="0" dirty="0" smtClean="0"/>
              <a:t>3 – approval by PES and MD</a:t>
            </a:r>
          </a:p>
          <a:p>
            <a:r>
              <a:rPr lang="en-NZ" baseline="0" dirty="0" smtClean="0"/>
              <a:t>4 – circulation to CDs</a:t>
            </a:r>
          </a:p>
          <a:p>
            <a:r>
              <a:rPr lang="en-NZ" baseline="0" dirty="0" smtClean="0"/>
              <a:t>5 – finalising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111-8612-44E4-AA4F-0808E1FE7C9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664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 number of support options available to all staff. Some of these are dedicated</a:t>
            </a:r>
            <a:r>
              <a:rPr lang="en-NZ" baseline="0" dirty="0" smtClean="0"/>
              <a:t> to the role however, there are others that are in place for all staff.</a:t>
            </a:r>
          </a:p>
          <a:p>
            <a:endParaRPr lang="en-NZ" baseline="0" dirty="0" smtClean="0"/>
          </a:p>
          <a:p>
            <a:r>
              <a:rPr lang="en-NZ" baseline="0" dirty="0" smtClean="0"/>
              <a:t>Southern DHB values set the expectations around everyone’s behaviour</a:t>
            </a:r>
          </a:p>
          <a:p>
            <a:r>
              <a:rPr lang="en-NZ" baseline="0" dirty="0" smtClean="0"/>
              <a:t>Speak Up allows us to be supported through times of trouble. The Speak Up site has information on how to manage, who can help, as well as options</a:t>
            </a:r>
          </a:p>
          <a:p>
            <a:r>
              <a:rPr lang="en-NZ" baseline="0" dirty="0" smtClean="0"/>
              <a:t>Vitae is a free counselling and anonymous counselling service to all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111-8612-44E4-AA4F-0808E1FE7C9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9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505D-1F7C-4316-BDC9-20018551B851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742D-F5D2-4C59-B090-43B8628A1C9A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77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E38B-BC60-4AD7-AFDD-EC31290226E0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5F3D-CC75-4FC2-B16B-081C4DC2E04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79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E1FC-D631-4D2A-B90C-68DF71E38B18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DDFA-8867-46C3-B8BF-80EDFFDA733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535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CB77-CD3A-46C4-A815-EAAD1F9AC749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F272-2DD8-4B1F-B32C-C09F278D25D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6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9607-0C7D-4A82-99DD-CB5096D9D023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8C28-03AB-43B3-ADF6-42E873EAAE2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292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ABB7-E85B-4B6A-970F-C0CDCB917464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F807-B7C9-4563-BF7C-A75C000B76B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34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F9AB-4F12-4C71-B251-776DD445A984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E4B1-EA09-4F29-A81C-FEB8494B6CDB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31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E377-157A-4E82-A310-2E77D57E73E6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0D0D-8A2D-4FFD-891F-D233C653696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92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072F-0630-4365-BE41-E78DD6254EAC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E5DA-512E-499F-B066-93E764512037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59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B05B-1AD5-45D2-8C0E-084FD66F385E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5E95-095E-4213-87F6-37E12BD7015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464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4FA1-8B07-4F5C-B721-2CF37B555660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BC88-8EF1-4445-B728-8711AEE9A6B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168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4313" y="214313"/>
            <a:ext cx="8643937" cy="6143625"/>
          </a:xfrm>
          <a:prstGeom prst="rect">
            <a:avLst/>
          </a:prstGeom>
          <a:noFill/>
          <a:ln w="15240"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1179B7-4599-4F3C-A0D5-CD228DDEADF1}" type="datetimeFigureOut">
              <a:rPr lang="en-US"/>
              <a:pPr>
                <a:defRPr/>
              </a:pPr>
              <a:t>5/17/2022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9AA06-1B99-43D4-A089-F54DABC1B6F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6143625"/>
            <a:ext cx="18589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48680" y="463879"/>
            <a:ext cx="7772400" cy="1800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Welcome to Southland Hospital</a:t>
            </a:r>
          </a:p>
        </p:txBody>
      </p:sp>
      <p:pic>
        <p:nvPicPr>
          <p:cNvPr id="1026" name="Picture 2" descr="Southland Hospital | Southern Health | He hauora, he kuru pounamu">
            <a:extLst>
              <a:ext uri="{FF2B5EF4-FFF2-40B4-BE49-F238E27FC236}">
                <a16:creationId xmlns:a16="http://schemas.microsoft.com/office/drawing/2014/main" id="{0C7460F5-8EBF-4730-BBEE-6883E173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60" y="3715896"/>
            <a:ext cx="2677126" cy="1930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05C4D83B-A7B6-4B68-AE0D-A2189A319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5" name="Picture 4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FD04542C-F2D9-459F-9BE0-B59FEBE78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5766"/>
            <a:ext cx="2777457" cy="1910786"/>
          </a:xfrm>
          <a:prstGeom prst="rect">
            <a:avLst/>
          </a:prstGeom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F3DD8096-7C0F-40A5-83A3-2A56CB083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2" descr="Invercargill Estuary Walkway, Invercargill | Southland, New Zealand">
            <a:extLst>
              <a:ext uri="{FF2B5EF4-FFF2-40B4-BE49-F238E27FC236}">
                <a16:creationId xmlns:a16="http://schemas.microsoft.com/office/drawing/2014/main" id="{11350C7B-324B-4274-BA3F-A5F00718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29" y="3727865"/>
            <a:ext cx="2571235" cy="19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2852936"/>
            <a:ext cx="7772400" cy="7284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 Kathryn Forwood, Dr Adam McLeay, Dr Kayla Gardyne, Heather Wicks &amp; Rhonda Skilling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 Process &amp; Selection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99792" y="1700808"/>
            <a:ext cx="5760640" cy="44644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When applying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for a role at Southland Hospital ensure you include: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cover letter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telling us why you want to be considered</a:t>
            </a:r>
          </a:p>
          <a:p>
            <a:pPr marL="539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If you are a </a:t>
            </a:r>
            <a:r>
              <a:rPr lang="en-NZ" sz="1400" b="1" dirty="0" err="1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Mirihiku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Scholarship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recipient, please make this clear in your application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You also may want to consider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introducing yourself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to one of the Prevocational Educational Supervisors and / or the RMO Unit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Our selection process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is based on a number of aspects including: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Your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references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and so please choose your referees carefully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We score not only your clinical skills but also on professionalism and other behavioural components that contribute to being an excellent doctor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Your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overall grades </a:t>
            </a: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throughout medical school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Your story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and why you would like to be considered to work at Southland Hospital</a:t>
            </a:r>
          </a:p>
          <a:p>
            <a:pPr marL="7429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This can either be articulated via your cover letter or when you introduce yourself to one of those mentioned above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When you can start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.  We are happy to consider delayed starts but a number of factors may influence our ability to agree.  Please ensure you discuss this with the RMO Unit team.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457200" lvl="2">
              <a:spcBef>
                <a:spcPts val="0"/>
              </a:spcBef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2232248" cy="28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 wrap="square" anchor="ctr">
            <a:normAutofit/>
          </a:bodyPr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Day in the Life of……</a:t>
            </a:r>
            <a:endParaRPr lang="en-NZ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7584" y="2996952"/>
            <a:ext cx="6984776" cy="10801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NZ" sz="2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Introducing Dr Kayla Gardyne, House Officer </a:t>
            </a:r>
            <a:endParaRPr lang="en-NZ" sz="2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457200" lvl="2">
              <a:spcBef>
                <a:spcPts val="0"/>
              </a:spcBef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B3"/>
                </a:solidFill>
              </a:rPr>
              <a:t>…A Southland PGY1</a:t>
            </a:r>
            <a:endParaRPr lang="en-NZ" b="1" dirty="0">
              <a:solidFill>
                <a:srgbClr val="0066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Medicine/AT&amp;R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Gen-Med Teams have consultant General Medical Physicians at the helm, many of whom also have sub specialty additional training…</a:t>
            </a:r>
          </a:p>
          <a:p>
            <a:pPr lvl="1"/>
            <a:r>
              <a:rPr lang="en-US" dirty="0" smtClean="0"/>
              <a:t>Respiratory</a:t>
            </a:r>
          </a:p>
          <a:p>
            <a:pPr lvl="1"/>
            <a:r>
              <a:rPr lang="en-US" dirty="0" smtClean="0"/>
              <a:t>Cardiology</a:t>
            </a:r>
          </a:p>
          <a:p>
            <a:pPr lvl="1"/>
            <a:r>
              <a:rPr lang="en-US" dirty="0" smtClean="0"/>
              <a:t>Renal</a:t>
            </a:r>
          </a:p>
          <a:p>
            <a:pPr lvl="1"/>
            <a:r>
              <a:rPr lang="en-US" dirty="0" smtClean="0"/>
              <a:t>Endocrine</a:t>
            </a:r>
          </a:p>
          <a:p>
            <a:pPr lvl="1"/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Surgical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General Surgical Teams</a:t>
            </a:r>
          </a:p>
          <a:p>
            <a:pPr lvl="1"/>
            <a:r>
              <a:rPr lang="en-US" dirty="0"/>
              <a:t>Breast/Endocrine</a:t>
            </a:r>
          </a:p>
          <a:p>
            <a:pPr lvl="1"/>
            <a:r>
              <a:rPr lang="en-US" dirty="0" err="1"/>
              <a:t>Colo</a:t>
            </a:r>
            <a:r>
              <a:rPr lang="en-US" dirty="0"/>
              <a:t>-rectal</a:t>
            </a:r>
          </a:p>
          <a:p>
            <a:pPr lvl="1"/>
            <a:r>
              <a:rPr lang="en-US" dirty="0"/>
              <a:t>Urology</a:t>
            </a:r>
          </a:p>
          <a:p>
            <a:pPr lvl="1"/>
            <a:r>
              <a:rPr lang="en-US" dirty="0" err="1"/>
              <a:t>Acutes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Orthopaedics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46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B3"/>
                </a:solidFill>
              </a:rPr>
              <a:t>Work-Life</a:t>
            </a:r>
            <a:endParaRPr lang="en-NZ" b="1" dirty="0">
              <a:solidFill>
                <a:srgbClr val="0066B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b="1" dirty="0" smtClean="0">
                <a:solidFill>
                  <a:srgbClr val="0066B3"/>
                </a:solidFill>
              </a:rPr>
              <a:t>Medicine</a:t>
            </a:r>
            <a:endParaRPr lang="en-NZ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1800" dirty="0" smtClean="0"/>
              <a:t>Monday </a:t>
            </a:r>
            <a:r>
              <a:rPr lang="en-NZ" sz="1800" dirty="0"/>
              <a:t>– Friday 0800 – 1600 ordinary </a:t>
            </a:r>
            <a:r>
              <a:rPr lang="en-NZ" sz="1800" dirty="0" smtClean="0"/>
              <a:t>hours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      +</a:t>
            </a:r>
            <a:r>
              <a:rPr lang="en-US" sz="1800" dirty="0" smtClean="0"/>
              <a:t> on average one medicine admitting shift/“long day” per week from 1600-2000hrs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1 or 2 times a quarter you do a week of “evenings”, Monday- Friday 1530-2300hrs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0066B3"/>
                </a:solidFill>
              </a:rPr>
              <a:t>Surgery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Monday – Friday </a:t>
            </a:r>
            <a:r>
              <a:rPr lang="en-NZ" sz="1800" dirty="0" smtClean="0"/>
              <a:t>0730 </a:t>
            </a:r>
            <a:r>
              <a:rPr lang="en-NZ" sz="1800" dirty="0"/>
              <a:t>– 1600 ordinary hours 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b="1" dirty="0" smtClean="0"/>
              <a:t>      +</a:t>
            </a:r>
            <a:r>
              <a:rPr lang="en-NZ" sz="1800" dirty="0" smtClean="0"/>
              <a:t> on average one “long day” per week 1600 </a:t>
            </a:r>
            <a:r>
              <a:rPr lang="en-NZ" sz="1800" dirty="0"/>
              <a:t>– 2300 </a:t>
            </a:r>
            <a:endParaRPr lang="en-NZ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b="1" dirty="0" smtClean="0">
                <a:solidFill>
                  <a:srgbClr val="0066B3"/>
                </a:solidFill>
              </a:rPr>
              <a:t>Weekends</a:t>
            </a:r>
            <a:r>
              <a:rPr lang="en-N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1800" dirty="0"/>
              <a:t>E</a:t>
            </a:r>
            <a:r>
              <a:rPr lang="en-NZ" sz="1800" dirty="0" smtClean="0"/>
              <a:t>ither 0800 </a:t>
            </a:r>
            <a:r>
              <a:rPr lang="en-NZ" sz="1800" dirty="0"/>
              <a:t>– </a:t>
            </a:r>
            <a:r>
              <a:rPr lang="en-NZ" sz="1800" dirty="0" smtClean="0"/>
              <a:t>2030    OR    0800-1600 “swing”</a:t>
            </a:r>
            <a:endParaRPr lang="en-NZ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800" b="1" dirty="0" smtClean="0">
                <a:solidFill>
                  <a:srgbClr val="0066B3"/>
                </a:solidFill>
              </a:rPr>
              <a:t>Nights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1800" dirty="0" smtClean="0"/>
              <a:t>First </a:t>
            </a:r>
            <a:r>
              <a:rPr lang="en-NZ" sz="1800" dirty="0"/>
              <a:t>year House Officers will be rostered to night duties after 6 months experience. These are likely to be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NZ" sz="1400" dirty="0"/>
              <a:t>Monday – Friday 2230 – </a:t>
            </a:r>
            <a:r>
              <a:rPr lang="en-NZ" sz="1400" dirty="0" smtClean="0"/>
              <a:t>0830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NZ" sz="1400" dirty="0" smtClean="0"/>
              <a:t>Weekends </a:t>
            </a:r>
            <a:r>
              <a:rPr lang="en-NZ" sz="1400" dirty="0"/>
              <a:t>2200 – 0830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319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B3"/>
                </a:solidFill>
              </a:rPr>
              <a:t>Balance</a:t>
            </a:r>
            <a:endParaRPr lang="en-NZ" b="1" dirty="0">
              <a:solidFill>
                <a:srgbClr val="0066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400" dirty="0" smtClean="0"/>
              <a:t>Collegial</a:t>
            </a:r>
          </a:p>
          <a:p>
            <a:r>
              <a:rPr lang="en-US" sz="2400" dirty="0" smtClean="0"/>
              <a:t>Supportive </a:t>
            </a:r>
          </a:p>
          <a:p>
            <a:r>
              <a:rPr lang="en-US" sz="2400" dirty="0" smtClean="0"/>
              <a:t>Hands-on </a:t>
            </a:r>
          </a:p>
          <a:p>
            <a:r>
              <a:rPr lang="en-US" sz="2400" dirty="0" smtClean="0"/>
              <a:t>Multidisciplinary Team</a:t>
            </a:r>
          </a:p>
          <a:p>
            <a:r>
              <a:rPr lang="en-US" sz="2400" dirty="0" smtClean="0"/>
              <a:t>Free and available parking (!)</a:t>
            </a:r>
          </a:p>
          <a:p>
            <a:r>
              <a:rPr lang="en-US" sz="2400" dirty="0" smtClean="0"/>
              <a:t>Café/lunch</a:t>
            </a:r>
          </a:p>
          <a:p>
            <a:r>
              <a:rPr lang="en-US" sz="2400" dirty="0" smtClean="0"/>
              <a:t>In and outside of work social groups include:</a:t>
            </a:r>
          </a:p>
          <a:p>
            <a:pPr lvl="1"/>
            <a:r>
              <a:rPr lang="en-US" sz="2400" dirty="0" smtClean="0"/>
              <a:t>Soccer/netball/run-club</a:t>
            </a:r>
          </a:p>
          <a:p>
            <a:pPr lvl="1"/>
            <a:r>
              <a:rPr lang="en-US" sz="2400" dirty="0" smtClean="0"/>
              <a:t>“Thirsty Thursdays”</a:t>
            </a:r>
          </a:p>
          <a:p>
            <a:pPr lvl="1"/>
            <a:r>
              <a:rPr lang="en-US" sz="2400" dirty="0" smtClean="0"/>
              <a:t>Escape the hospital…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d-1F7EC811-45CA-4CBA-AD79-DF049786376A" descr="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69" y="309743"/>
            <a:ext cx="3434833" cy="257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d-F94A0C52-DB62-4C57-BCF7-1748E9A5C2B0" descr="Imag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" t="-15874" r="477" b="15874"/>
          <a:stretch/>
        </p:blipFill>
        <p:spPr bwMode="auto">
          <a:xfrm>
            <a:off x="3131840" y="2492896"/>
            <a:ext cx="2754140" cy="36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d-7FF09D10-132D-4231-8639-8EC72DDE2014" descr="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" y="2996730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d-94BDEAF5-613A-4EE4-B452-2144C5270DFD" descr="Ima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34" y="1494758"/>
            <a:ext cx="253828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882" y="1021787"/>
            <a:ext cx="207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Doubtful Sound… whilst </a:t>
            </a:r>
            <a:r>
              <a:rPr lang="en-US" dirty="0"/>
              <a:t>o</a:t>
            </a:r>
            <a:r>
              <a:rPr lang="en-US" dirty="0" smtClean="0"/>
              <a:t>n RDO’s just 3 days ago!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1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35283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Here at Southland </a:t>
            </a:r>
            <a:r>
              <a:rPr lang="en-NZ" sz="14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Hospital, 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your professional life is 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easily balanced 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with all that Invercargill and the surrounding areas have to offer. You will enjoy a 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clinically </a:t>
            </a:r>
            <a:r>
              <a:rPr lang="en-NZ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challenging</a:t>
            </a:r>
            <a:r>
              <a:rPr lang="en-NZ" sz="14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training focused 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rewarding job combined with a 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relaxed and satisfying lifestyle</a:t>
            </a:r>
            <a:r>
              <a:rPr lang="en-NZ" sz="14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 a secondary level base hospital, our staff enjoy a broad range of cases which </a:t>
            </a:r>
            <a:r>
              <a:rPr lang="en-NZ" sz="14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provides good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opportunities for those starting off in their careers to gain a 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wide experience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exposure to clinical cases</a:t>
            </a:r>
            <a:r>
              <a:rPr lang="en-NZ" sz="14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addition to offering an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innovative and progressive working environment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 Southland Hospital is small and intimate enough for new arrivals to quickly get to know those they work with as well as their patients. This is </a:t>
            </a:r>
            <a:r>
              <a:rPr lang="en-NZ" sz="1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modern medicine practised </a:t>
            </a:r>
            <a:r>
              <a:rPr lang="en-NZ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the most personalised way possible. </a:t>
            </a:r>
            <a:endParaRPr lang="en-NZ" sz="1400" dirty="0" smtClean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NZ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dirty="0" smtClean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Southland </a:t>
            </a:r>
            <a:r>
              <a:rPr lang="en-NZ" sz="1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Hospital services a 108,000 population base providing acute medical and surgical care, outpatient clinics, day procedures, 24-hour emergency department and comprehensive ancillary facilities. On average per year at Southland Hospital there are 30,000 Emergency Department attendances, 5,000 theatre operations and 17,000 discharges.</a:t>
            </a:r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</p:txBody>
      </p:sp>
      <p:pic>
        <p:nvPicPr>
          <p:cNvPr id="2058" name="Picture 10" descr="Southland Hosptial | My CMS">
            <a:extLst>
              <a:ext uri="{FF2B5EF4-FFF2-40B4-BE49-F238E27FC236}">
                <a16:creationId xmlns:a16="http://schemas.microsoft.com/office/drawing/2014/main" id="{48C06C2E-2D98-4A95-983B-18652B00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55" y="4869160"/>
            <a:ext cx="2343337" cy="12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rcargill has hottest day on record at 32.3°C | RNZ News">
            <a:extLst>
              <a:ext uri="{FF2B5EF4-FFF2-40B4-BE49-F238E27FC236}">
                <a16:creationId xmlns:a16="http://schemas.microsoft.com/office/drawing/2014/main" id="{2D1F117E-3288-4677-A1EE-25779815CD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110879"/>
            <a:ext cx="279691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Living in Invercargill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DA5740-D156-4E74-9C6F-6BDB5BCFF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434" y="4102883"/>
            <a:ext cx="2749038" cy="200483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EDBB7-5AD6-4B64-9DA3-4B7A7068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7" y="4118875"/>
            <a:ext cx="2749038" cy="198884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628801"/>
            <a:ext cx="8229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Living and working in the southern most city in New Zealand, is </a:t>
            </a:r>
            <a:r>
              <a:rPr lang="en-NZ" sz="1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pretty damn great</a:t>
            </a: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!  Whether you prefer city life or residing in a rural area, the opportunities to follow your lifestyle dream are endless!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We are proud of our </a:t>
            </a:r>
            <a:r>
              <a:rPr lang="en-NZ" sz="1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café culture </a:t>
            </a: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with great places to pass the time. For the </a:t>
            </a:r>
            <a:r>
              <a:rPr lang="en-NZ" sz="1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serious ‘foody</a:t>
            </a: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’, there are a number of restaurants that will deliver food to your table that is absolutely sublime.  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For those who </a:t>
            </a:r>
            <a:r>
              <a:rPr lang="en-NZ" sz="1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love beach life</a:t>
            </a:r>
            <a:r>
              <a:rPr lang="en-NZ" sz="1400" dirty="0" smtClean="0">
                <a:solidFill>
                  <a:schemeClr val="tx2"/>
                </a:solidFill>
                <a:cs typeface="Calibri" panose="020F0502020204030204" pitchFamily="34" charset="0"/>
              </a:rPr>
              <a:t>, visit Oreti Beach. Here, not only will you find surf and sand but a large number of sports clubs who would love to meet you!  Feel like a drive? Then take to the beach!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 smtClean="0"/>
          </a:p>
          <a:p>
            <a:pPr marL="457200" lvl="1" indent="0">
              <a:buFont typeface="Arial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072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Living in Invercargill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20574-6696-47DE-BE7D-6FFDEF66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21" y="4307941"/>
            <a:ext cx="2834358" cy="18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8A0AA-431F-4950-9207-43E04F66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812" y="4284812"/>
            <a:ext cx="2529988" cy="1815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EFCC6E-23CC-4105-B234-20E9FCDC8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300231"/>
            <a:ext cx="2592288" cy="18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3192" y="1628800"/>
            <a:ext cx="82296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Commuting within the city, or to the surrounding areas, is a breeze! Choose to be close to the Hospital and have a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5 minute commute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or if you prefer the rural life, no worries!  You’ll easily be able to get to the Hospital within 10 – 20 minutes!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Like to exercise? 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he opportunities are boundless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!  Walk through Queens Park, cycle around Pleasure Bay Lagoon or mountain bike through the Sandy Point Trails.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b="1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Feel like travelling further afield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?  Take a quick boat ride to Stewart Island.  Jump in the car for a meander around the fabulous Catlins. Or, head several hours up the road to the adventure capital that is Queenstown.  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Whatever your preference,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Invercargill is perfect for you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!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the Role </a:t>
            </a:r>
          </a:p>
        </p:txBody>
      </p:sp>
      <p:pic>
        <p:nvPicPr>
          <p:cNvPr id="7" name="Content Placeholder 6" descr="A picture containing indoor, person, wall, ceiling&#10;&#10;Description automatically generated">
            <a:extLst>
              <a:ext uri="{FF2B5EF4-FFF2-40B4-BE49-F238E27FC236}">
                <a16:creationId xmlns:a16="http://schemas.microsoft.com/office/drawing/2014/main" id="{3E4C5D06-23AC-424A-8D04-9D45A1C8E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04" y="2420888"/>
            <a:ext cx="1162472" cy="17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37D70B6-3D8E-466C-8FFA-51AEA1944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59" y="2420888"/>
            <a:ext cx="1216641" cy="18201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9672" y="1417639"/>
            <a:ext cx="6795088" cy="22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Kayla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will tell you more about the role soon and from a House Officers perspective.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 the meantime……</a:t>
            </a:r>
          </a:p>
          <a:p>
            <a:pPr marL="539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Our available PGY1 runs consist of the following:</a:t>
            </a: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General Medicine</a:t>
            </a: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General Surgery</a:t>
            </a: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Orthopaedics </a:t>
            </a: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AT&amp;R (after the completion of 6 months)</a:t>
            </a:r>
          </a:p>
          <a:p>
            <a:pPr marL="711200" lvl="1"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lvl="1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Our PGY2 and SHO runs consist of: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The above runs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O&amp;G (6 months)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Paediatrics (6 months)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ED (6 months)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Psychiatry 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ED / Trauma Orthopaedics (6 months)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Community Based Attachments</a:t>
            </a:r>
          </a:p>
          <a:p>
            <a:pPr marL="996950" lvl="2" indent="-2746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Reliever </a:t>
            </a:r>
          </a:p>
          <a:p>
            <a:pPr marL="711200" lvl="1"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House Officers are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asked for their run preferences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and where possible, runs</a:t>
            </a:r>
            <a:b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are allocated as such.</a:t>
            </a:r>
          </a:p>
          <a:p>
            <a:pPr marL="0" lvl="1"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Registrars will be working in all of the above runs excluding Psychiatry and AT&amp;R. </a:t>
            </a:r>
          </a:p>
        </p:txBody>
      </p:sp>
    </p:spTree>
    <p:extLst>
      <p:ext uri="{BB962C8B-B14F-4D97-AF65-F5344CB8AC3E}">
        <p14:creationId xmlns:p14="http://schemas.microsoft.com/office/powerpoint/2010/main" val="30420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the Role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58945"/>
            <a:ext cx="8229600" cy="27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House Officer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rostered hours vary slight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ly depending on the run however, will mostly be: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Monday – Friday 0800 – 1600 ordinary hours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Monday – Friday 1600 – 2000 (Medicine long day) or 1600 – 2300 (surgical long day)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Weekends – 0800 – 2030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First year House Officers will be rostered to night duties after 6 months experience. These are likely to be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Monday – Friday 2230 – 0830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Weekends 2200 – 0830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Regular formal and informal teaching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is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always on offer. Formal House Officer teaching takes place Thursdays 1300 – 1400.  Departments also run sessions and will advise their House Officers of these at the service induction.</a:t>
            </a: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711200" lvl="1"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581128"/>
            <a:ext cx="2406224" cy="1507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504" y="4581128"/>
            <a:ext cx="2664296" cy="150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077072"/>
            <a:ext cx="1463799" cy="21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Supporters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0551" y="1628800"/>
            <a:ext cx="8115295" cy="44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Support for House Officers at Southland Hospital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can be found everywhere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and</a:t>
            </a:r>
            <a:b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including from: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Prevocational Educational Supervisors (Drs Claire Shadwell, Adam McLeay and</a:t>
            </a:r>
            <a:b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Mavis Orizu) 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Dr Kathryn Forwood, Medical Director Prevocational Education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The RMO Unit team 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The Prevocational Educational Training and Management Committee 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Unions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Team, or other, Registrars, Clinical Supervisors and Clinical Directors 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Medical Directors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Service Managers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Charge Nurse Managers and the Nursing team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Southern DHB has a number of other options to find support such as: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err="1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Tuakana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NZ" sz="1400" dirty="0" err="1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Teina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Support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Speak Up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Vitae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711200" lvl="1"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2" y="3414714"/>
            <a:ext cx="38095" cy="2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2" y="3567114"/>
            <a:ext cx="38095" cy="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623" y="2978643"/>
            <a:ext cx="2016224" cy="1505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594372"/>
            <a:ext cx="2549671" cy="683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728" y="5340356"/>
            <a:ext cx="2568858" cy="705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296" y="1633160"/>
            <a:ext cx="1773290" cy="12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Career Options</a:t>
            </a:r>
          </a:p>
        </p:txBody>
      </p:sp>
      <p:pic>
        <p:nvPicPr>
          <p:cNvPr id="5" name="Content Placeholder 4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D510893D-AC4F-44D7-80CE-4658BD72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40" y="2348880"/>
            <a:ext cx="2592288" cy="172819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6681" y="1604652"/>
            <a:ext cx="8191783" cy="42006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Vocational Training occurs daily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at Southland Hospital and we are accredited to train across a number of specialties. </a:t>
            </a: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We have a number of opportunities for Rural Hospital Training also. </a:t>
            </a:r>
          </a:p>
          <a:p>
            <a:pPr>
              <a:spcBef>
                <a:spcPts val="0"/>
              </a:spcBef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We regularly have trainees in the following: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Anaesthesia</a:t>
            </a: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General Medicine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General Surgery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Orthopaedics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O&amp;G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Paediatrics</a:t>
            </a:r>
          </a:p>
          <a:p>
            <a:pPr marL="539750" indent="-1825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ED</a:t>
            </a:r>
          </a:p>
          <a:p>
            <a:pPr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House Officers in their second year are encouraged to undertake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further</a:t>
            </a:r>
            <a:b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training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 the specialties they are interested in training in.  The desire to undertake</a:t>
            </a:r>
            <a:b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post graduate training should be discussed with, and endorsed by, the </a:t>
            </a:r>
            <a:b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relevant Prevocational Educational Supervisor.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D97F643-0948-4740-8D21-6A2F0CE6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66" y="4813726"/>
            <a:ext cx="1556425" cy="10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2A3BDA-0E99-4139-B26F-51102753B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66" y="3580618"/>
            <a:ext cx="1553001" cy="1081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25068-3A31-4B39-9E4D-FCCBDD74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Information</a:t>
            </a: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C6002105-3F50-45F7-9348-5F9FE112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67" y="1257290"/>
            <a:ext cx="1584698" cy="10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7857" y="1419958"/>
            <a:ext cx="4972463" cy="19370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Check out other opportunities to Southland Hospital House Officers!</a:t>
            </a:r>
          </a:p>
          <a:p>
            <a:pPr>
              <a:spcBef>
                <a:spcPts val="0"/>
              </a:spcBef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Community Based Attachments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based in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 </a:t>
            </a:r>
            <a:r>
              <a:rPr lang="en-NZ" sz="1400" dirty="0" err="1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Anau</a:t>
            </a: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Gore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Bluff</a:t>
            </a:r>
          </a:p>
          <a:p>
            <a:pPr marL="357188" lvl="1" indent="-3571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Opportunity to rent one of three Southland Hospital </a:t>
            </a:r>
            <a:r>
              <a:rPr lang="en-NZ" sz="1400" b="1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Holiday Homes </a:t>
            </a:r>
            <a:r>
              <a:rPr lang="en-NZ" sz="1400" dirty="0" smtClean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in</a:t>
            </a:r>
          </a:p>
          <a:p>
            <a:pPr marL="457200" lvl="2">
              <a:spcBef>
                <a:spcPts val="0"/>
              </a:spcBef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i="1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996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837767" y="2438562"/>
            <a:ext cx="1564508" cy="9904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3362306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lvl="2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Queenstown</a:t>
            </a:r>
          </a:p>
          <a:p>
            <a:pPr marL="814388" lvl="2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 err="1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Arrowtown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814388" lvl="2" indent="-357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 </a:t>
            </a:r>
            <a:r>
              <a:rPr lang="en-NZ" sz="1400" dirty="0" err="1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Anau</a:t>
            </a:r>
            <a:endParaRPr lang="en-NZ" sz="14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Get your work and contribution recognised at the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Southern DHB Annual Excellence Awards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Gain access to our state of the art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simulation and learning centre </a:t>
            </a: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on the Hospital campus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Join in with some of the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teams and events </a:t>
            </a: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arranged by Hospital staff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And, of course…. Take us up on our offer of working with</a:t>
            </a:r>
            <a:b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</a:b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the </a:t>
            </a:r>
            <a:r>
              <a:rPr lang="en-NZ" sz="1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fabulous, friendly people of the South</a:t>
            </a:r>
            <a:r>
              <a:rPr lang="en-NZ" sz="1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57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uthernDH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SouthernDHB PowerPoint Template</Template>
  <TotalTime>1356</TotalTime>
  <Words>1216</Words>
  <Application>Microsoft Office PowerPoint</Application>
  <PresentationFormat>On-screen Show (4:3)</PresentationFormat>
  <Paragraphs>229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SouthernDHB PowerPoint Template</vt:lpstr>
      <vt:lpstr>Welcome to Southland Hospital</vt:lpstr>
      <vt:lpstr>About Us</vt:lpstr>
      <vt:lpstr>Living in Invercargill</vt:lpstr>
      <vt:lpstr>Living in Invercargill</vt:lpstr>
      <vt:lpstr>About the Role </vt:lpstr>
      <vt:lpstr>About the Role </vt:lpstr>
      <vt:lpstr>Key Supporters</vt:lpstr>
      <vt:lpstr>Career Options</vt:lpstr>
      <vt:lpstr>Additional Information</vt:lpstr>
      <vt:lpstr>Application Process &amp; Selection</vt:lpstr>
      <vt:lpstr>A Day in the Life of……</vt:lpstr>
      <vt:lpstr>…A Southland PGY1</vt:lpstr>
      <vt:lpstr>Work-Life</vt:lpstr>
      <vt:lpstr>Balance</vt:lpstr>
      <vt:lpstr>PowerPoint Presentation</vt:lpstr>
    </vt:vector>
  </TitlesOfParts>
  <Company>Southern District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Skilling</dc:creator>
  <cp:lastModifiedBy>Kayla Gardyne</cp:lastModifiedBy>
  <cp:revision>120</cp:revision>
  <cp:lastPrinted>2016-03-07T03:10:03Z</cp:lastPrinted>
  <dcterms:created xsi:type="dcterms:W3CDTF">2015-03-02T01:09:43Z</dcterms:created>
  <dcterms:modified xsi:type="dcterms:W3CDTF">2022-05-17T03:55:17Z</dcterms:modified>
</cp:coreProperties>
</file>